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301" r:id="rId2"/>
    <p:sldId id="259" r:id="rId3"/>
    <p:sldId id="302" r:id="rId4"/>
    <p:sldId id="298" r:id="rId5"/>
    <p:sldId id="300" r:id="rId6"/>
    <p:sldId id="261" r:id="rId7"/>
    <p:sldId id="263" r:id="rId8"/>
    <p:sldId id="265" r:id="rId9"/>
    <p:sldId id="267" r:id="rId10"/>
    <p:sldId id="273" r:id="rId11"/>
    <p:sldId id="260" r:id="rId12"/>
    <p:sldId id="305" r:id="rId13"/>
    <p:sldId id="285" r:id="rId14"/>
    <p:sldId id="304" r:id="rId15"/>
    <p:sldId id="269" r:id="rId16"/>
    <p:sldId id="271" r:id="rId17"/>
    <p:sldId id="299" r:id="rId18"/>
    <p:sldId id="277" r:id="rId19"/>
    <p:sldId id="281" r:id="rId20"/>
    <p:sldId id="283" r:id="rId21"/>
    <p:sldId id="287" r:id="rId22"/>
    <p:sldId id="279" r:id="rId23"/>
    <p:sldId id="289" r:id="rId24"/>
    <p:sldId id="294" r:id="rId25"/>
    <p:sldId id="295" r:id="rId26"/>
    <p:sldId id="296" r:id="rId27"/>
    <p:sldId id="30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15" autoAdjust="0"/>
    <p:restoredTop sz="86364" autoAdjust="0"/>
  </p:normalViewPr>
  <p:slideViewPr>
    <p:cSldViewPr>
      <p:cViewPr varScale="1">
        <p:scale>
          <a:sx n="63" d="100"/>
          <a:sy n="63" d="100"/>
        </p:scale>
        <p:origin x="-702" y="-108"/>
      </p:cViewPr>
      <p:guideLst>
        <p:guide orient="horz" pos="2160"/>
        <p:guide pos="2880"/>
      </p:guideLst>
    </p:cSldViewPr>
  </p:slideViewPr>
  <p:outlineViewPr>
    <p:cViewPr>
      <p:scale>
        <a:sx n="33" d="100"/>
        <a:sy n="33" d="100"/>
      </p:scale>
      <p:origin x="0" y="296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F2CB3F-D21E-44DA-AB62-B36B13C82BDB}" type="datetimeFigureOut">
              <a:rPr lang="ru-RU" smtClean="0"/>
              <a:pPr/>
              <a:t>28.04.2012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F76D63-4E35-4EDA-9147-C39A4428800E}" type="slidenum">
              <a:rPr lang="ru-RU" smtClean="0"/>
              <a:pPr/>
              <a:t>‹#›</a:t>
            </a:fld>
            <a:endParaRPr lang="ru-RU"/>
          </a:p>
        </p:txBody>
      </p:sp>
    </p:spTree>
    <p:extLst>
      <p:ext uri="{BB962C8B-B14F-4D97-AF65-F5344CB8AC3E}">
        <p14:creationId xmlns:p14="http://schemas.microsoft.com/office/powerpoint/2010/main" val="297086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7A1C8C6A-6109-49C0-BBC8-703251090580}" type="datetimeFigureOut">
              <a:rPr lang="ru-RU" smtClean="0"/>
              <a:pPr/>
              <a:t>28.04.2012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9719F0D7-3D3C-489A-A756-ACBAD5692A1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A1C8C6A-6109-49C0-BBC8-703251090580}" type="datetimeFigureOut">
              <a:rPr lang="ru-RU" smtClean="0"/>
              <a:pPr/>
              <a:t>28.04.2012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719F0D7-3D3C-489A-A756-ACBAD5692A1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A1C8C6A-6109-49C0-BBC8-703251090580}" type="datetimeFigureOut">
              <a:rPr lang="ru-RU" smtClean="0"/>
              <a:pPr/>
              <a:t>28.04.2012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719F0D7-3D3C-489A-A756-ACBAD5692A1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A1C8C6A-6109-49C0-BBC8-703251090580}" type="datetimeFigureOut">
              <a:rPr lang="ru-RU" smtClean="0"/>
              <a:pPr/>
              <a:t>28.04.2012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719F0D7-3D3C-489A-A756-ACBAD5692A1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A1C8C6A-6109-49C0-BBC8-703251090580}" type="datetimeFigureOut">
              <a:rPr lang="ru-RU" smtClean="0"/>
              <a:pPr/>
              <a:t>28.04.2012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719F0D7-3D3C-489A-A756-ACBAD5692A1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A1C8C6A-6109-49C0-BBC8-703251090580}" type="datetimeFigureOut">
              <a:rPr lang="ru-RU" smtClean="0"/>
              <a:pPr/>
              <a:t>28.04.2012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719F0D7-3D3C-489A-A756-ACBAD5692A1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A1C8C6A-6109-49C0-BBC8-703251090580}" type="datetimeFigureOut">
              <a:rPr lang="ru-RU" smtClean="0"/>
              <a:pPr/>
              <a:t>28.04.2012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719F0D7-3D3C-489A-A756-ACBAD5692A1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A1C8C6A-6109-49C0-BBC8-703251090580}" type="datetimeFigureOut">
              <a:rPr lang="ru-RU" smtClean="0"/>
              <a:pPr/>
              <a:t>28.04.2012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719F0D7-3D3C-489A-A756-ACBAD5692A1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A1C8C6A-6109-49C0-BBC8-703251090580}" type="datetimeFigureOut">
              <a:rPr lang="ru-RU" smtClean="0"/>
              <a:pPr/>
              <a:t>28.04.2012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719F0D7-3D3C-489A-A756-ACBAD5692A1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A1C8C6A-6109-49C0-BBC8-703251090580}" type="datetimeFigureOut">
              <a:rPr lang="ru-RU" smtClean="0"/>
              <a:pPr/>
              <a:t>28.04.2012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719F0D7-3D3C-489A-A756-ACBAD5692A1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7A1C8C6A-6109-49C0-BBC8-703251090580}" type="datetimeFigureOut">
              <a:rPr lang="ru-RU" smtClean="0"/>
              <a:pPr/>
              <a:t>28.04.2012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719F0D7-3D3C-489A-A756-ACBAD5692A1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A1C8C6A-6109-49C0-BBC8-703251090580}" type="datetimeFigureOut">
              <a:rPr lang="ru-RU" smtClean="0"/>
              <a:pPr/>
              <a:t>28.04.2012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719F0D7-3D3C-489A-A756-ACBAD5692A1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file:///C:\Documents%20and%20Settings\&#1052;&#1054;&#1059;%20&#1057;&#1054;&#1064;%20&#8470;20\&#1056;&#1072;&#1073;&#1086;&#1095;&#1080;&#1081;%20&#1089;&#1090;&#1086;&#1083;\&#1083;&#1077;&#1088;&#1072;\&#1046;&#1091;&#1088;&#1072;&#1074;&#1083;&#1080;.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Журавли.mp3">
            <a:hlinkClick r:id="" action="ppaction://media"/>
          </p:cNvPr>
          <p:cNvPicPr>
            <a:picLocks noRot="1" noChangeAspect="1"/>
          </p:cNvPicPr>
          <p:nvPr>
            <a:audioFile r:link="rId1"/>
          </p:nvPr>
        </p:nvPicPr>
        <p:blipFill>
          <a:blip r:embed="rId5"/>
          <a:stretch>
            <a:fillRect/>
          </a:stretch>
        </p:blipFill>
        <p:spPr>
          <a:xfrm>
            <a:off x="0" y="6613525"/>
            <a:ext cx="244475" cy="244475"/>
          </a:xfrm>
          <a:prstGeom prst="rect">
            <a:avLst/>
          </a:prstGeom>
        </p:spPr>
      </p:pic>
      <p:pic>
        <p:nvPicPr>
          <p:cNvPr id="4" name="Рисунок 3"/>
          <p:cNvPicPr/>
          <p:nvPr/>
        </p:nvPicPr>
        <p:blipFill>
          <a:blip r:embed="rId6"/>
          <a:stretch>
            <a:fillRect/>
          </a:stretch>
        </p:blipFill>
        <p:spPr>
          <a:xfrm>
            <a:off x="1" y="0"/>
            <a:ext cx="9144000" cy="6858000"/>
          </a:xfrm>
          <a:prstGeom prst="rect">
            <a:avLst/>
          </a:prstGeom>
        </p:spPr>
      </p:pic>
      <p:pic>
        <p:nvPicPr>
          <p:cNvPr id="2" name="Саруханов - Дорогие мои старики.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856"/>
    </mc:Choice>
    <mc:Fallback>
      <p:transition spd="slow" advTm="10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5"/>
                </p:tgtEl>
              </p:cMediaNode>
            </p:audio>
            <p:audio>
              <p:cMediaNode vol="80000" numSld="999" showWhenStopped="0">
                <p:cTn id="8" repeatCount="indefinite"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0"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Чуркин Виктор Федорович</a:t>
            </a:r>
            <a:endParaRPr lang="ru-RU" i="1" dirty="0">
              <a:solidFill>
                <a:srgbClr val="00B0F0"/>
              </a:solidFill>
            </a:endParaRPr>
          </a:p>
        </p:txBody>
      </p:sp>
      <p:pic>
        <p:nvPicPr>
          <p:cNvPr id="4" name="Содержимое 3" descr="чуркин.jpg"/>
          <p:cNvPicPr>
            <a:picLocks noGrp="1" noChangeAspect="1"/>
          </p:cNvPicPr>
          <p:nvPr>
            <p:ph idx="1"/>
          </p:nvPr>
        </p:nvPicPr>
        <p:blipFill>
          <a:blip r:embed="rId2"/>
          <a:stretch>
            <a:fillRect/>
          </a:stretch>
        </p:blipFill>
        <p:spPr>
          <a:xfrm>
            <a:off x="285720" y="1428736"/>
            <a:ext cx="3429024" cy="4857784"/>
          </a:xfrm>
        </p:spPr>
      </p:pic>
      <p:sp>
        <p:nvSpPr>
          <p:cNvPr id="5" name="Прямоугольник 4"/>
          <p:cNvSpPr/>
          <p:nvPr/>
        </p:nvSpPr>
        <p:spPr>
          <a:xfrm>
            <a:off x="4000496" y="1428736"/>
            <a:ext cx="4572000" cy="2554545"/>
          </a:xfrm>
          <a:prstGeom prst="rect">
            <a:avLst/>
          </a:prstGeom>
        </p:spPr>
        <p:txBody>
          <a:bodyPr>
            <a:spAutoFit/>
          </a:bodyPr>
          <a:lstStyle/>
          <a:p>
            <a:pPr algn="just"/>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 1943 году 17 – летним был призван в ряды Красной армии. Служил в запасном полку, затем в артиллерийском полку рядовым заряжающим. Полк был приписан к Забайкальскому военному округу № 1116 под командованием маршала Малиновского. </a:t>
            </a:r>
            <a:endParaRPr lang="ru-RU" sz="2000" dirty="0"/>
          </a:p>
        </p:txBody>
      </p:sp>
      <p:sp>
        <p:nvSpPr>
          <p:cNvPr id="6" name="Прямоугольник 5"/>
          <p:cNvSpPr/>
          <p:nvPr/>
        </p:nvSpPr>
        <p:spPr>
          <a:xfrm>
            <a:off x="4000496" y="4000504"/>
            <a:ext cx="4572000" cy="1631216"/>
          </a:xfrm>
          <a:prstGeom prst="rect">
            <a:avLst/>
          </a:prstGeom>
        </p:spPr>
        <p:txBody>
          <a:bodyPr>
            <a:spAutoFit/>
          </a:bodyPr>
          <a:lstStyle/>
          <a:p>
            <a:pPr algn="just"/>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За боевые вылазки, за укрепление района боевых действий Виктор Федорович был награжден медалями «За отвагу», «За победу над Японией».</a:t>
            </a:r>
            <a:endParaRPr lang="ru-RU" sz="2000" dirty="0"/>
          </a:p>
        </p:txBody>
      </p:sp>
      <p:pic>
        <p:nvPicPr>
          <p:cNvPr id="8" name="Рисунок 7"/>
          <p:cNvPicPr/>
          <p:nvPr/>
        </p:nvPicPr>
        <p:blipFill>
          <a:blip r:embed="rId3"/>
          <a:srcRect/>
          <a:stretch>
            <a:fillRect/>
          </a:stretch>
        </p:blipFill>
        <p:spPr bwMode="auto">
          <a:xfrm>
            <a:off x="7143768" y="5429240"/>
            <a:ext cx="2000232" cy="142876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4156"/>
    </mc:Choice>
    <mc:Fallback>
      <p:transition spd="slow" advTm="1415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576530" cy="1143000"/>
          </a:xfrm>
        </p:spPr>
        <p:txBody>
          <a:bodyPr>
            <a:normAutofit/>
          </a:bodyPr>
          <a:lstStyle/>
          <a:p>
            <a:pPr algn="ctr"/>
            <a:r>
              <a:rPr lang="ru-RU" b="1" i="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Гуреев</a:t>
            </a:r>
            <a: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Сергей Михайлович</a:t>
            </a:r>
            <a:endParaRPr lang="ru-RU" i="1" dirty="0">
              <a:solidFill>
                <a:srgbClr val="00B0F0"/>
              </a:solidFill>
            </a:endParaRPr>
          </a:p>
        </p:txBody>
      </p:sp>
      <p:pic>
        <p:nvPicPr>
          <p:cNvPr id="4" name="Содержимое 3" descr="сканирование0038.jpg"/>
          <p:cNvPicPr>
            <a:picLocks noGrp="1" noChangeAspect="1"/>
          </p:cNvPicPr>
          <p:nvPr>
            <p:ph idx="1"/>
          </p:nvPr>
        </p:nvPicPr>
        <p:blipFill>
          <a:blip r:embed="rId2"/>
          <a:stretch>
            <a:fillRect/>
          </a:stretch>
        </p:blipFill>
        <p:spPr>
          <a:xfrm>
            <a:off x="214282" y="1214422"/>
            <a:ext cx="3929090" cy="5429264"/>
          </a:xfrm>
        </p:spPr>
      </p:pic>
      <p:sp>
        <p:nvSpPr>
          <p:cNvPr id="5" name="TextBox 4"/>
          <p:cNvSpPr txBox="1"/>
          <p:nvPr/>
        </p:nvSpPr>
        <p:spPr>
          <a:xfrm>
            <a:off x="4929190" y="1571612"/>
            <a:ext cx="3786214" cy="3970318"/>
          </a:xfrm>
          <a:prstGeom prst="rect">
            <a:avLst/>
          </a:prstGeom>
          <a:noFill/>
        </p:spPr>
        <p:txBody>
          <a:bodyPr wrap="square" rtlCol="0">
            <a:spAutoFit/>
          </a:bodyPr>
          <a:lstStyle/>
          <a:p>
            <a:pPr algn="just"/>
            <a:r>
              <a:rPr lang="ru-RU" sz="28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Сергей Михайлович начал военную деятельность в г. Бийск. 1 июля 1941 года принял присягу. До 1943 г. служил в Ленинграде. Уволен в запас 27 декабря 1946 года.</a:t>
            </a:r>
            <a:endParaRPr lang="ru-RU" sz="2800" i="1" dirty="0">
              <a:solidFill>
                <a:srgbClr val="00B0F0"/>
              </a:solidFill>
            </a:endParaRPr>
          </a:p>
        </p:txBody>
      </p:sp>
      <p:pic>
        <p:nvPicPr>
          <p:cNvPr id="7" name="Рисунок 6"/>
          <p:cNvPicPr/>
          <p:nvPr/>
        </p:nvPicPr>
        <p:blipFill>
          <a:blip r:embed="rId3"/>
          <a:srcRect/>
          <a:stretch>
            <a:fillRect/>
          </a:stretch>
        </p:blipFill>
        <p:spPr bwMode="auto">
          <a:xfrm>
            <a:off x="7143768" y="5429240"/>
            <a:ext cx="2000232" cy="142876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1288"/>
    </mc:Choice>
    <mc:Fallback>
      <p:transition spd="slow" advTm="1128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0042"/>
            <a:ext cx="9144000" cy="6357958"/>
          </a:xfrm>
        </p:spPr>
        <p:txBody>
          <a:bodyPr>
            <a:normAutofit fontScale="90000"/>
          </a:bodyPr>
          <a:lstStyle/>
          <a:p>
            <a:pPr algn="ctr"/>
            <a:r>
              <a:rPr lang="ru-RU" sz="1800" cap="none"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Родился и вырос в семье рабочего. С 14 лет начал трудиться, закончил 9 классов. В 1933 году был призван в армию. Служил в артиллерийском полку. На фронте Илья Александрович был наводчиком. Воинское звание-сержант. Форсировал Вислу, Одер, Буг. Освобождал города Краков и Котовицы. Окончил войну в Праге. После войны  еще 5 лет обучал военному делу молодое поколение. Как командир отличался хладнокровием. Благодаря такому качеству подбил из своего орудия несколько вражеских танков, за это получил орден славы </a:t>
            </a:r>
            <a:r>
              <a:rPr lang="en-US" sz="1800" cap="none"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III</a:t>
            </a:r>
            <a:r>
              <a:rPr lang="ru-RU" sz="1800" cap="none"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степени. </a:t>
            </a:r>
            <a:br>
              <a:rPr lang="ru-RU" sz="1800" cap="none"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1800" cap="none"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После окончания войны трудился на родине в Северо-Енесейском районе. Затем жил в Зиминском районе и после переехал в Чунском район. Долгое время работал в Бармаконском ЛПХ. Имел награды: ордена « Славы </a:t>
            </a:r>
            <a:r>
              <a:rPr lang="en-US" sz="1800" cap="none"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III</a:t>
            </a:r>
            <a:r>
              <a:rPr lang="ru-RU" sz="1800" cap="none"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степени», «Отечественной войны», медали «За отвагу», « За боевые заслуги», юбилейные медали.</a:t>
            </a:r>
            <a:r>
              <a:rPr lang="ru-RU" sz="1000" dirty="0" smtClean="0"/>
              <a:t/>
            </a:r>
            <a:br>
              <a:rPr lang="ru-RU" sz="1000" dirty="0" smtClean="0"/>
            </a:br>
            <a:endParaRPr lang="ru-RU" sz="1000" dirty="0"/>
          </a:p>
        </p:txBody>
      </p:sp>
      <p:sp>
        <p:nvSpPr>
          <p:cNvPr id="3" name="Текст 2"/>
          <p:cNvSpPr>
            <a:spLocks noGrp="1"/>
          </p:cNvSpPr>
          <p:nvPr>
            <p:ph type="body" idx="1"/>
          </p:nvPr>
        </p:nvSpPr>
        <p:spPr>
          <a:xfrm>
            <a:off x="428596" y="0"/>
            <a:ext cx="8715404" cy="500042"/>
          </a:xfrm>
        </p:spPr>
        <p:txBody>
          <a:bodyPr>
            <a:normAutofit/>
          </a:bodyPr>
          <a:lstStyle/>
          <a:p>
            <a:r>
              <a:rPr lang="ru-RU" sz="48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Численко Илья Александрович</a:t>
            </a:r>
            <a:endParaRPr lang="ru-RU" sz="48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pic>
        <p:nvPicPr>
          <p:cNvPr id="4" name="Рисунок 3"/>
          <p:cNvPicPr/>
          <p:nvPr/>
        </p:nvPicPr>
        <p:blipFill>
          <a:blip r:embed="rId2"/>
          <a:srcRect/>
          <a:stretch>
            <a:fillRect/>
          </a:stretch>
        </p:blipFill>
        <p:spPr bwMode="auto">
          <a:xfrm>
            <a:off x="7358082" y="5715016"/>
            <a:ext cx="1785918" cy="114298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3641"/>
    </mc:Choice>
    <mc:Fallback>
      <p:transition spd="slow" advTm="1364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Ноев Иван Степанович</a:t>
            </a:r>
            <a:endParaRPr lang="ru-RU" i="1" dirty="0">
              <a:solidFill>
                <a:srgbClr val="00B0F0"/>
              </a:solidFill>
            </a:endParaRPr>
          </a:p>
        </p:txBody>
      </p:sp>
      <p:pic>
        <p:nvPicPr>
          <p:cNvPr id="4" name="Содержимое 3" descr="ноев.jpg"/>
          <p:cNvPicPr>
            <a:picLocks noGrp="1" noChangeAspect="1"/>
          </p:cNvPicPr>
          <p:nvPr>
            <p:ph idx="1"/>
          </p:nvPr>
        </p:nvPicPr>
        <p:blipFill>
          <a:blip r:embed="rId2"/>
          <a:stretch>
            <a:fillRect/>
          </a:stretch>
        </p:blipFill>
        <p:spPr>
          <a:xfrm>
            <a:off x="214283" y="1214422"/>
            <a:ext cx="4000528" cy="5410200"/>
          </a:xfrm>
        </p:spPr>
      </p:pic>
      <p:sp>
        <p:nvSpPr>
          <p:cNvPr id="5" name="Прямоугольник 4"/>
          <p:cNvSpPr/>
          <p:nvPr/>
        </p:nvSpPr>
        <p:spPr>
          <a:xfrm>
            <a:off x="4357686" y="1285860"/>
            <a:ext cx="4572000" cy="4708981"/>
          </a:xfrm>
          <a:prstGeom prst="rect">
            <a:avLst/>
          </a:prstGeom>
        </p:spPr>
        <p:txBody>
          <a:bodyPr>
            <a:spAutoFit/>
          </a:bodyPr>
          <a:lstStyle/>
          <a:p>
            <a:pPr algn="just"/>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За 32 освобождение г. Киева и героическое форсирование реки Днепр – был удостоен высокой правительственной награды – «Ордена Красной звезды». Участвовал в сражениях за взятие городов Житомир, Ровно, Львова. Прошел с боями Польшу, Чехословакию. Вместе с доблестными войсками  Второго Белорусского фронта разбили берлинскую группировку и водрузили над рейхстагом знамя победы. Ивану Степановичу  после окончания ВОВ было объявлено 23 благодарности.</a:t>
            </a:r>
            <a:endParaRPr lang="ru-RU" sz="2000" dirty="0"/>
          </a:p>
        </p:txBody>
      </p:sp>
      <p:pic>
        <p:nvPicPr>
          <p:cNvPr id="6" name="Рисунок 5"/>
          <p:cNvPicPr/>
          <p:nvPr/>
        </p:nvPicPr>
        <p:blipFill>
          <a:blip r:embed="rId3"/>
          <a:srcRect/>
          <a:stretch>
            <a:fillRect/>
          </a:stretch>
        </p:blipFill>
        <p:spPr bwMode="auto">
          <a:xfrm>
            <a:off x="7572396" y="5929330"/>
            <a:ext cx="1571604" cy="92867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4447"/>
    </mc:Choice>
    <mc:Fallback>
      <p:transition spd="slow" advTm="1444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928670"/>
            <a:ext cx="5481226" cy="5643602"/>
          </a:xfrm>
        </p:spPr>
        <p:txBody>
          <a:bodyPr>
            <a:normAutofit fontScale="90000"/>
          </a:bodyPr>
          <a:lstStyle/>
          <a:p>
            <a:pPr algn="just"/>
            <a:r>
              <a:rPr lang="ru-RU" sz="2000" i="1" cap="none"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Принимал участие в боях под Москвой, под Сталинградом. Три раза  горел в танке, два раза был контужен, дошел до Германии и расписался на стенах Рейхстага. Был награжден : «Орденом за победу над Германией», « Орденом славы </a:t>
            </a:r>
            <a:r>
              <a:rPr lang="en-US" sz="2000" i="1" cap="none"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III</a:t>
            </a:r>
            <a:r>
              <a:rPr lang="ru-RU" sz="2000" i="1" cap="none"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степени», «Орденом Красной звезды», «Орденом славы </a:t>
            </a:r>
            <a:r>
              <a:rPr lang="en-US" sz="2000" i="1" cap="none"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II</a:t>
            </a:r>
            <a:r>
              <a:rPr lang="ru-RU" sz="2000" i="1" cap="none"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степени», медалями «За освобождение Варшавы», «За взятие Берлина»,  «За победу над Германией», Юбилейными медалями «30 лет победы», «40 лет победы».</a:t>
            </a:r>
            <a:endParaRPr lang="ru-RU" sz="2000" i="1" dirty="0">
              <a:solidFill>
                <a:srgbClr val="00B0F0"/>
              </a:solidFill>
            </a:endParaRPr>
          </a:p>
        </p:txBody>
      </p:sp>
      <p:sp>
        <p:nvSpPr>
          <p:cNvPr id="3" name="Текст 2"/>
          <p:cNvSpPr>
            <a:spLocks noGrp="1"/>
          </p:cNvSpPr>
          <p:nvPr>
            <p:ph type="body" idx="1"/>
          </p:nvPr>
        </p:nvSpPr>
        <p:spPr>
          <a:xfrm>
            <a:off x="2571736" y="0"/>
            <a:ext cx="6400800" cy="790564"/>
          </a:xfrm>
        </p:spPr>
        <p:txBody>
          <a:bodyPr>
            <a:normAutofit/>
          </a:bodyPr>
          <a:lstStyle/>
          <a:p>
            <a:pPr algn="ctr"/>
            <a:r>
              <a:rPr lang="ru-RU" sz="43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Чернов Петр </a:t>
            </a:r>
            <a:r>
              <a:rPr lang="ru-RU" sz="4300" b="1" i="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Евменович</a:t>
            </a:r>
            <a:endParaRPr lang="ru-RU" sz="4300" i="1" dirty="0">
              <a:solidFill>
                <a:srgbClr val="00B0F0"/>
              </a:solidFill>
            </a:endParaRPr>
          </a:p>
        </p:txBody>
      </p:sp>
      <p:pic>
        <p:nvPicPr>
          <p:cNvPr id="4" name="Рисунок 3" descr="сканирование0039.jpg"/>
          <p:cNvPicPr>
            <a:picLocks noChangeAspect="1"/>
          </p:cNvPicPr>
          <p:nvPr/>
        </p:nvPicPr>
        <p:blipFill>
          <a:blip r:embed="rId2"/>
          <a:stretch>
            <a:fillRect/>
          </a:stretch>
        </p:blipFill>
        <p:spPr>
          <a:xfrm>
            <a:off x="467544" y="1124744"/>
            <a:ext cx="2520280" cy="2857520"/>
          </a:xfrm>
          <a:prstGeom prst="rect">
            <a:avLst/>
          </a:prstGeom>
        </p:spPr>
      </p:pic>
      <p:pic>
        <p:nvPicPr>
          <p:cNvPr id="5" name="Рисунок 4"/>
          <p:cNvPicPr/>
          <p:nvPr/>
        </p:nvPicPr>
        <p:blipFill>
          <a:blip r:embed="rId3"/>
          <a:srcRect/>
          <a:stretch>
            <a:fillRect/>
          </a:stretch>
        </p:blipFill>
        <p:spPr bwMode="auto">
          <a:xfrm>
            <a:off x="7143768" y="5500702"/>
            <a:ext cx="2000232" cy="135729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4086"/>
    </mc:Choice>
    <mc:Fallback>
      <p:transition spd="slow" advTm="1408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433654" cy="1143000"/>
          </a:xfrm>
        </p:spPr>
        <p:txBody>
          <a:bodyPr>
            <a:normAutofit/>
          </a:bodyPr>
          <a:lstStyle/>
          <a:p>
            <a:pPr algn="ctr"/>
            <a:r>
              <a:rPr lang="ru-RU" b="1" i="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Каверзин</a:t>
            </a:r>
            <a: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Иван Константинович</a:t>
            </a:r>
            <a:endParaRPr lang="ru-RU" i="1" dirty="0">
              <a:solidFill>
                <a:srgbClr val="00B0F0"/>
              </a:solidFill>
            </a:endParaRPr>
          </a:p>
        </p:txBody>
      </p:sp>
      <p:pic>
        <p:nvPicPr>
          <p:cNvPr id="4" name="Содержимое 3" descr="сканирование0028.jpg"/>
          <p:cNvPicPr>
            <a:picLocks noGrp="1" noChangeAspect="1"/>
          </p:cNvPicPr>
          <p:nvPr>
            <p:ph idx="1"/>
          </p:nvPr>
        </p:nvPicPr>
        <p:blipFill>
          <a:blip r:embed="rId2"/>
          <a:stretch>
            <a:fillRect/>
          </a:stretch>
        </p:blipFill>
        <p:spPr>
          <a:xfrm>
            <a:off x="571472" y="1214422"/>
            <a:ext cx="3571900" cy="5357826"/>
          </a:xfrm>
        </p:spPr>
      </p:pic>
      <p:sp>
        <p:nvSpPr>
          <p:cNvPr id="5" name="Прямоугольник 4"/>
          <p:cNvSpPr/>
          <p:nvPr/>
        </p:nvSpPr>
        <p:spPr>
          <a:xfrm>
            <a:off x="4214810" y="1556792"/>
            <a:ext cx="4572000" cy="3785652"/>
          </a:xfrm>
          <a:prstGeom prst="rect">
            <a:avLst/>
          </a:prstGeom>
        </p:spPr>
        <p:txBody>
          <a:bodyPr wrap="square">
            <a:spAutoFit/>
          </a:bodyPr>
          <a:lstStyle/>
          <a:p>
            <a:pPr algn="just"/>
            <a:r>
              <a:rPr lang="ru-RU" sz="24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Проходил военную службу с 1941 по 1944 год, воевал в 134 артиллерийском полку, 172 стрелковой дивизии, был рядовым телефонистом, получил медаль «За отвагу», «Орден Отечественной войны </a:t>
            </a:r>
            <a:r>
              <a:rPr lang="en-US" sz="24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II</a:t>
            </a:r>
            <a:r>
              <a:rPr lang="ru-RU" sz="24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степени», медаль «За победу над Германией», Юбилейные медали. </a:t>
            </a:r>
            <a:endParaRPr lang="ru-RU" sz="2400" dirty="0"/>
          </a:p>
        </p:txBody>
      </p:sp>
      <p:pic>
        <p:nvPicPr>
          <p:cNvPr id="7" name="Рисунок 6"/>
          <p:cNvPicPr/>
          <p:nvPr/>
        </p:nvPicPr>
        <p:blipFill>
          <a:blip r:embed="rId3"/>
          <a:srcRect/>
          <a:stretch>
            <a:fillRect/>
          </a:stretch>
        </p:blipFill>
        <p:spPr bwMode="auto">
          <a:xfrm>
            <a:off x="7143768" y="5429240"/>
            <a:ext cx="2000232" cy="142876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3908"/>
    </mc:Choice>
    <mc:Fallback>
      <p:transition spd="slow" advTm="1390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2250" y="188640"/>
            <a:ext cx="7498080" cy="1143000"/>
          </a:xfrm>
        </p:spPr>
        <p:txBody>
          <a:bodyPr>
            <a:normAutofit fontScale="90000"/>
          </a:bodyPr>
          <a:lstStyle/>
          <a:p>
            <a:pPr algn="ctr"/>
            <a:r>
              <a:rPr lang="ru-RU" b="1" i="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Аверин</a:t>
            </a:r>
            <a: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Дмитрий Илларионович</a:t>
            </a:r>
            <a:b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endParaRPr lang="ru-RU" i="1" dirty="0">
              <a:solidFill>
                <a:srgbClr val="00B0F0"/>
              </a:solidFill>
            </a:endParaRPr>
          </a:p>
        </p:txBody>
      </p:sp>
      <p:pic>
        <p:nvPicPr>
          <p:cNvPr id="4" name="Содержимое 3" descr="аверин.jpg"/>
          <p:cNvPicPr>
            <a:picLocks noGrp="1" noChangeAspect="1"/>
          </p:cNvPicPr>
          <p:nvPr>
            <p:ph idx="1"/>
          </p:nvPr>
        </p:nvPicPr>
        <p:blipFill>
          <a:blip r:embed="rId2"/>
          <a:stretch>
            <a:fillRect/>
          </a:stretch>
        </p:blipFill>
        <p:spPr>
          <a:xfrm>
            <a:off x="285720" y="1071546"/>
            <a:ext cx="3857652" cy="5429264"/>
          </a:xfrm>
        </p:spPr>
      </p:pic>
      <p:sp>
        <p:nvSpPr>
          <p:cNvPr id="5" name="Прямоугольник 4"/>
          <p:cNvSpPr/>
          <p:nvPr/>
        </p:nvSpPr>
        <p:spPr>
          <a:xfrm>
            <a:off x="4328330" y="1628800"/>
            <a:ext cx="4572000" cy="3108543"/>
          </a:xfrm>
          <a:prstGeom prst="rect">
            <a:avLst/>
          </a:prstGeom>
        </p:spPr>
        <p:txBody>
          <a:bodyPr>
            <a:spAutoFit/>
          </a:bodyPr>
          <a:lstStyle/>
          <a:p>
            <a:pPr algn="just"/>
            <a:r>
              <a:rPr lang="ru-RU" sz="28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Во время ВОВ был в Хабаровске в 16-м батальоне разведки. За участие в войне с Японией был награжден медалью «За победу над Японией», Юбилейными медалями </a:t>
            </a:r>
            <a:endParaRPr lang="ru-RU" sz="2800" dirty="0"/>
          </a:p>
        </p:txBody>
      </p:sp>
      <p:pic>
        <p:nvPicPr>
          <p:cNvPr id="7" name="Рисунок 6"/>
          <p:cNvPicPr/>
          <p:nvPr/>
        </p:nvPicPr>
        <p:blipFill>
          <a:blip r:embed="rId3"/>
          <a:srcRect/>
          <a:stretch>
            <a:fillRect/>
          </a:stretch>
        </p:blipFill>
        <p:spPr bwMode="auto">
          <a:xfrm>
            <a:off x="6804248" y="5085184"/>
            <a:ext cx="2000232" cy="142876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3724"/>
    </mc:Choice>
    <mc:Fallback>
      <p:transition spd="slow" advTm="1372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16" y="87981"/>
            <a:ext cx="7498080" cy="1143000"/>
          </a:xfrm>
        </p:spPr>
        <p:txBody>
          <a:bodyPr>
            <a:normAutofit fontScale="90000"/>
          </a:bodyPr>
          <a:lstStyle/>
          <a:p>
            <a:pPr algn="ctr"/>
            <a:r>
              <a:rPr lang="ru-RU" b="1" i="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Еранкевич</a:t>
            </a:r>
            <a: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Савелий Прохорович</a:t>
            </a:r>
            <a:endParaRPr lang="ru-RU" i="1" dirty="0">
              <a:solidFill>
                <a:srgbClr val="00B0F0"/>
              </a:solidFill>
            </a:endParaRPr>
          </a:p>
        </p:txBody>
      </p:sp>
      <p:pic>
        <p:nvPicPr>
          <p:cNvPr id="4" name="Рисунок 3" descr="еранкевич.jpg"/>
          <p:cNvPicPr/>
          <p:nvPr/>
        </p:nvPicPr>
        <p:blipFill>
          <a:blip r:embed="rId2"/>
          <a:srcRect l="4680" t="13161" r="65704" b="37179"/>
          <a:stretch>
            <a:fillRect/>
          </a:stretch>
        </p:blipFill>
        <p:spPr>
          <a:xfrm>
            <a:off x="357158" y="1214422"/>
            <a:ext cx="3571900" cy="5000660"/>
          </a:xfrm>
          <a:prstGeom prst="rect">
            <a:avLst/>
          </a:prstGeom>
        </p:spPr>
      </p:pic>
      <p:sp>
        <p:nvSpPr>
          <p:cNvPr id="5" name="Прямоугольник 4"/>
          <p:cNvSpPr/>
          <p:nvPr/>
        </p:nvSpPr>
        <p:spPr>
          <a:xfrm>
            <a:off x="4214810" y="1214422"/>
            <a:ext cx="4572000" cy="5355312"/>
          </a:xfrm>
          <a:prstGeom prst="rect">
            <a:avLst/>
          </a:prstGeom>
        </p:spPr>
        <p:txBody>
          <a:bodyPr>
            <a:spAutoFit/>
          </a:bodyPr>
          <a:lstStyle/>
          <a:p>
            <a:pPr algn="just"/>
            <a:r>
              <a:rPr lang="ru-RU" sz="19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 годы войны был связистом и санинструктором, прошел войну до Праги. Вынес на своих плечах более 30 раненых солдат. был ранен у реки Западная Двина, когда выносил товарища с пол боя.  О том, что награжден медалью «За боевые заслуги» узнал в госпитале. Награда нашла его в Прибалтике в городе Шауляй. Вторую награду «Орден Красной звезды» Савелий Прохорович получил за то, что служа в автономной роте уничтожил немецкий танк «пантера». Из всех своих военных профессий,  большее уважение Савелий Прохорович уделял профессии связист. Удостоен «Ордена Отечественной  войны  </a:t>
            </a:r>
            <a:r>
              <a:rPr lang="en-US" sz="19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II</a:t>
            </a:r>
            <a:r>
              <a:rPr lang="ru-RU" sz="19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степени»</a:t>
            </a:r>
            <a:r>
              <a:rPr lang="en-US" sz="19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endParaRPr lang="ru-RU" sz="1900" dirty="0"/>
          </a:p>
        </p:txBody>
      </p:sp>
      <p:pic>
        <p:nvPicPr>
          <p:cNvPr id="6" name="Рисунок 5"/>
          <p:cNvPicPr/>
          <p:nvPr/>
        </p:nvPicPr>
        <p:blipFill>
          <a:blip r:embed="rId3"/>
          <a:srcRect/>
          <a:stretch>
            <a:fillRect/>
          </a:stretch>
        </p:blipFill>
        <p:spPr bwMode="auto">
          <a:xfrm>
            <a:off x="0" y="5429240"/>
            <a:ext cx="2000232" cy="142876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3914"/>
    </mc:Choice>
    <mc:Fallback>
      <p:transition spd="slow" advTm="1391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746064" cy="922114"/>
          </a:xfrm>
        </p:spPr>
        <p:txBody>
          <a:bodyPr>
            <a:normAutofit/>
          </a:bodyPr>
          <a:lstStyle/>
          <a:p>
            <a:pPr algn="ctr"/>
            <a:r>
              <a:rPr lang="ru-RU" b="1" i="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Видякин</a:t>
            </a:r>
            <a: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Анатолий Федорович</a:t>
            </a:r>
            <a:endParaRPr lang="ru-RU" i="1" dirty="0">
              <a:solidFill>
                <a:srgbClr val="00B0F0"/>
              </a:solidFill>
            </a:endParaRPr>
          </a:p>
        </p:txBody>
      </p:sp>
      <p:pic>
        <p:nvPicPr>
          <p:cNvPr id="4" name="Содержимое 3" descr="видякин.jpg"/>
          <p:cNvPicPr>
            <a:picLocks noGrp="1" noChangeAspect="1"/>
          </p:cNvPicPr>
          <p:nvPr>
            <p:ph idx="1"/>
          </p:nvPr>
        </p:nvPicPr>
        <p:blipFill>
          <a:blip r:embed="rId2"/>
          <a:stretch>
            <a:fillRect/>
          </a:stretch>
        </p:blipFill>
        <p:spPr>
          <a:xfrm>
            <a:off x="285720" y="1214422"/>
            <a:ext cx="3571900" cy="5429264"/>
          </a:xfrm>
        </p:spPr>
      </p:pic>
      <p:sp>
        <p:nvSpPr>
          <p:cNvPr id="5" name="Прямоугольник 4"/>
          <p:cNvSpPr/>
          <p:nvPr/>
        </p:nvSpPr>
        <p:spPr>
          <a:xfrm>
            <a:off x="4143372" y="1628800"/>
            <a:ext cx="4572000" cy="3539430"/>
          </a:xfrm>
          <a:prstGeom prst="rect">
            <a:avLst/>
          </a:prstGeom>
        </p:spPr>
        <p:txBody>
          <a:bodyPr>
            <a:spAutoFit/>
          </a:bodyPr>
          <a:lstStyle/>
          <a:p>
            <a:pPr algn="just"/>
            <a:r>
              <a:rPr lang="ru-RU" sz="28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Награжден: «Орден Отечественной Войны </a:t>
            </a:r>
            <a:r>
              <a:rPr lang="en-US" sz="28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II</a:t>
            </a:r>
            <a:r>
              <a:rPr lang="ru-RU" sz="28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степени», «Орден за победу над Японией»</a:t>
            </a:r>
            <a:br>
              <a:rPr lang="ru-RU" sz="28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8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Юбилейные медали: «20 лет победы», «30 лет победы», «40 лет победы», «50 лет победы».</a:t>
            </a:r>
            <a:endParaRPr lang="ru-RU" sz="2800" dirty="0"/>
          </a:p>
        </p:txBody>
      </p:sp>
      <p:pic>
        <p:nvPicPr>
          <p:cNvPr id="7" name="Рисунок 6"/>
          <p:cNvPicPr/>
          <p:nvPr/>
        </p:nvPicPr>
        <p:blipFill>
          <a:blip r:embed="rId3"/>
          <a:srcRect/>
          <a:stretch>
            <a:fillRect/>
          </a:stretch>
        </p:blipFill>
        <p:spPr bwMode="auto">
          <a:xfrm>
            <a:off x="7143768" y="5429240"/>
            <a:ext cx="2000232" cy="142876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4133"/>
    </mc:Choice>
    <mc:Fallback>
      <p:transition spd="slow" advTm="1413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Кончаков</a:t>
            </a:r>
            <a: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Георгий Павлович</a:t>
            </a:r>
            <a:endParaRPr lang="ru-RU" i="1" dirty="0">
              <a:solidFill>
                <a:srgbClr val="00B0F0"/>
              </a:solidFill>
            </a:endParaRPr>
          </a:p>
        </p:txBody>
      </p:sp>
      <p:pic>
        <p:nvPicPr>
          <p:cNvPr id="4" name="Содержимое 3" descr="Кончаков.jpg"/>
          <p:cNvPicPr>
            <a:picLocks noGrp="1" noChangeAspect="1"/>
          </p:cNvPicPr>
          <p:nvPr>
            <p:ph idx="1"/>
          </p:nvPr>
        </p:nvPicPr>
        <p:blipFill>
          <a:blip r:embed="rId2"/>
          <a:stretch>
            <a:fillRect/>
          </a:stretch>
        </p:blipFill>
        <p:spPr>
          <a:xfrm>
            <a:off x="285720" y="1214422"/>
            <a:ext cx="3786213" cy="5410200"/>
          </a:xfrm>
        </p:spPr>
      </p:pic>
      <p:sp>
        <p:nvSpPr>
          <p:cNvPr id="5" name="Прямоугольник 4"/>
          <p:cNvSpPr/>
          <p:nvPr/>
        </p:nvSpPr>
        <p:spPr>
          <a:xfrm>
            <a:off x="4572000" y="2060848"/>
            <a:ext cx="4214810" cy="954107"/>
          </a:xfrm>
          <a:prstGeom prst="rect">
            <a:avLst/>
          </a:prstGeom>
        </p:spPr>
        <p:txBody>
          <a:bodyPr wrap="square">
            <a:spAutoFit/>
          </a:bodyPr>
          <a:lstStyle/>
          <a:p>
            <a:r>
              <a:rPr lang="ru-RU" sz="28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Награжден «Орденом за боевые действия в ВОВ»</a:t>
            </a:r>
            <a:endParaRPr lang="ru-RU" sz="2800" dirty="0"/>
          </a:p>
        </p:txBody>
      </p:sp>
      <p:pic>
        <p:nvPicPr>
          <p:cNvPr id="6" name="Рисунок 5"/>
          <p:cNvPicPr/>
          <p:nvPr/>
        </p:nvPicPr>
        <p:blipFill>
          <a:blip r:embed="rId3"/>
          <a:srcRect/>
          <a:stretch>
            <a:fillRect/>
          </a:stretch>
        </p:blipFill>
        <p:spPr bwMode="auto">
          <a:xfrm>
            <a:off x="5286380" y="3429000"/>
            <a:ext cx="3357586" cy="278608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4168"/>
    </mc:Choice>
    <mc:Fallback>
      <p:transition spd="slow" advTm="1416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48" y="274320"/>
            <a:ext cx="4647440" cy="6083638"/>
          </a:xfrm>
        </p:spPr>
        <p:txBody>
          <a:bodyPr>
            <a:noAutofit/>
          </a:bodyPr>
          <a:lstStyle/>
          <a:p>
            <a:pPr algn="ctr"/>
            <a: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Их осталось немного-</a:t>
            </a:r>
            <a:b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Ветеранов войны.</a:t>
            </a:r>
            <a:b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По военным дорогам</a:t>
            </a:r>
            <a:b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Где-то бродят их сны.</a:t>
            </a:r>
            <a:b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Им в дрожащие руки </a:t>
            </a:r>
            <a:b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Уж не взять автомат.</a:t>
            </a:r>
            <a:b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Повзрослевшие внуки</a:t>
            </a:r>
            <a:b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Носят званье «солдат».</a:t>
            </a:r>
            <a:b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Их осталось немного.</a:t>
            </a:r>
            <a:b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Тем ценнее сейчас</a:t>
            </a:r>
            <a:b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Их согбенная старость</a:t>
            </a:r>
            <a:b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И усталость в  очах.</a:t>
            </a:r>
            <a:b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У того поколенья</a:t>
            </a:r>
            <a:b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Вся судьба на излом…</a:t>
            </a:r>
            <a:b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пусть звезда незабвенья</a:t>
            </a:r>
            <a:b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4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Их согреет теплом</a:t>
            </a:r>
            <a:r>
              <a:rPr lang="ru-RU" sz="280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a:t>
            </a:r>
            <a:endParaRPr lang="ru-RU" sz="2800" dirty="0">
              <a:solidFill>
                <a:srgbClr val="00B0F0"/>
              </a:solidFill>
            </a:endParaRPr>
          </a:p>
        </p:txBody>
      </p:sp>
      <p:pic>
        <p:nvPicPr>
          <p:cNvPr id="3074" name="Picture 2"/>
          <p:cNvPicPr>
            <a:picLocks noChangeAspect="1" noChangeArrowheads="1"/>
          </p:cNvPicPr>
          <p:nvPr/>
        </p:nvPicPr>
        <p:blipFill>
          <a:blip r:embed="rId2"/>
          <a:srcRect/>
          <a:stretch>
            <a:fillRect/>
          </a:stretch>
        </p:blipFill>
        <p:spPr bwMode="auto">
          <a:xfrm>
            <a:off x="0" y="1"/>
            <a:ext cx="4857751" cy="6858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2000" advTm="13913"/>
    </mc:Choice>
    <mc:Fallback>
      <p:transition spd="slow" advTm="1391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Корчуганов</a:t>
            </a:r>
            <a: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Иван Яковлевич</a:t>
            </a:r>
            <a:endParaRPr lang="ru-RU" i="1" dirty="0">
              <a:solidFill>
                <a:srgbClr val="00B0F0"/>
              </a:solidFill>
            </a:endParaRPr>
          </a:p>
        </p:txBody>
      </p:sp>
      <p:pic>
        <p:nvPicPr>
          <p:cNvPr id="6" name="Содержимое 5" descr="Корчуганов.jpg"/>
          <p:cNvPicPr>
            <a:picLocks noGrp="1"/>
          </p:cNvPicPr>
          <p:nvPr>
            <p:ph idx="1"/>
          </p:nvPr>
        </p:nvPicPr>
        <p:blipFill>
          <a:blip r:embed="rId2"/>
          <a:srcRect l="36994" t="32496" r="45776" b="21507"/>
          <a:stretch>
            <a:fillRect/>
          </a:stretch>
        </p:blipFill>
        <p:spPr>
          <a:xfrm>
            <a:off x="539552" y="1340768"/>
            <a:ext cx="3500462" cy="5000660"/>
          </a:xfrm>
          <a:prstGeom prst="rect">
            <a:avLst/>
          </a:prstGeom>
        </p:spPr>
      </p:pic>
      <p:sp>
        <p:nvSpPr>
          <p:cNvPr id="7" name="Прямоугольник 6"/>
          <p:cNvSpPr/>
          <p:nvPr/>
        </p:nvSpPr>
        <p:spPr>
          <a:xfrm>
            <a:off x="4427984" y="1214422"/>
            <a:ext cx="4536504" cy="4524315"/>
          </a:xfrm>
          <a:prstGeom prst="rect">
            <a:avLst/>
          </a:prstGeom>
        </p:spPr>
        <p:txBody>
          <a:bodyPr wrap="square">
            <a:spAutoFit/>
          </a:bodyPr>
          <a:lstStyle/>
          <a:p>
            <a:pPr algn="just"/>
            <a:r>
              <a:rPr lang="ru-RU" sz="24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Иван Яковлевич – участник боев с Германией. Воевал на 3-ем  Белорусском фронте генерала армии Рокоссовского, в 200-м артиллерийском полку 50-ой армии. Закончил войну </a:t>
            </a:r>
          </a:p>
          <a:p>
            <a:pPr algn="just"/>
            <a:r>
              <a:rPr lang="ru-RU" sz="24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 Кенигсберге. Награжден медалями:  «За победу над Германией», «Орденом Отечественной войны </a:t>
            </a:r>
            <a:r>
              <a:rPr lang="en-US" sz="24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II</a:t>
            </a:r>
            <a:r>
              <a:rPr lang="ru-RU" sz="24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степени», Юбилейными медалями.</a:t>
            </a:r>
            <a:endParaRPr lang="ru-RU" sz="2400" dirty="0"/>
          </a:p>
        </p:txBody>
      </p:sp>
      <p:pic>
        <p:nvPicPr>
          <p:cNvPr id="8" name="Рисунок 7"/>
          <p:cNvPicPr/>
          <p:nvPr/>
        </p:nvPicPr>
        <p:blipFill>
          <a:blip r:embed="rId3"/>
          <a:srcRect/>
          <a:stretch>
            <a:fillRect/>
          </a:stretch>
        </p:blipFill>
        <p:spPr bwMode="auto">
          <a:xfrm>
            <a:off x="7358082" y="5643578"/>
            <a:ext cx="1785918" cy="121442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3644"/>
    </mc:Choice>
    <mc:Fallback>
      <p:transition spd="slow" advTm="1364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0600" y="0"/>
            <a:ext cx="7498080" cy="1143000"/>
          </a:xfrm>
        </p:spPr>
        <p:txBody>
          <a:bodyPr/>
          <a:lstStyle/>
          <a:p>
            <a:pPr algn="ctr"/>
            <a: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Поспелов Геннадий Иванович</a:t>
            </a:r>
            <a:endParaRPr lang="ru-RU" i="1" dirty="0">
              <a:solidFill>
                <a:srgbClr val="00B0F0"/>
              </a:solidFill>
            </a:endParaRPr>
          </a:p>
        </p:txBody>
      </p:sp>
      <p:pic>
        <p:nvPicPr>
          <p:cNvPr id="4" name="Содержимое 3" descr="Поспелов.jpg"/>
          <p:cNvPicPr>
            <a:picLocks noGrp="1" noChangeAspect="1"/>
          </p:cNvPicPr>
          <p:nvPr>
            <p:ph idx="1"/>
          </p:nvPr>
        </p:nvPicPr>
        <p:blipFill>
          <a:blip r:embed="rId2"/>
          <a:stretch>
            <a:fillRect/>
          </a:stretch>
        </p:blipFill>
        <p:spPr>
          <a:xfrm>
            <a:off x="285720" y="1142984"/>
            <a:ext cx="3571900" cy="5410200"/>
          </a:xfrm>
        </p:spPr>
      </p:pic>
      <p:sp>
        <p:nvSpPr>
          <p:cNvPr id="5" name="Прямоугольник 4"/>
          <p:cNvSpPr/>
          <p:nvPr/>
        </p:nvSpPr>
        <p:spPr>
          <a:xfrm>
            <a:off x="4211960" y="1916832"/>
            <a:ext cx="4572000" cy="1384995"/>
          </a:xfrm>
          <a:prstGeom prst="rect">
            <a:avLst/>
          </a:prstGeom>
        </p:spPr>
        <p:txBody>
          <a:bodyPr>
            <a:spAutoFit/>
          </a:bodyPr>
          <a:lstStyle/>
          <a:p>
            <a:pPr algn="just"/>
            <a:r>
              <a:rPr lang="ru-RU" sz="28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Награжден юбилейными медалями « 30 лет победы», «40 лет победы».</a:t>
            </a:r>
            <a:endParaRPr lang="ru-RU" sz="2800" dirty="0"/>
          </a:p>
        </p:txBody>
      </p:sp>
      <p:pic>
        <p:nvPicPr>
          <p:cNvPr id="6" name="Рисунок 5"/>
          <p:cNvPicPr/>
          <p:nvPr/>
        </p:nvPicPr>
        <p:blipFill>
          <a:blip r:embed="rId3"/>
          <a:srcRect/>
          <a:stretch>
            <a:fillRect/>
          </a:stretch>
        </p:blipFill>
        <p:spPr bwMode="auto">
          <a:xfrm>
            <a:off x="4714876" y="3500438"/>
            <a:ext cx="3357586" cy="278608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1024"/>
    </mc:Choice>
    <mc:Fallback>
      <p:transition spd="slow" advTm="1102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0"/>
            <a:ext cx="7498080" cy="1143000"/>
          </a:xfrm>
        </p:spPr>
        <p:txBody>
          <a:bodyPr>
            <a:normAutofit fontScale="90000"/>
          </a:bodyPr>
          <a:lstStyle/>
          <a:p>
            <a:pPr algn="ctr"/>
            <a: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Долгоруков Сергей Филиппович</a:t>
            </a:r>
            <a:endParaRPr lang="ru-RU" i="1" dirty="0">
              <a:solidFill>
                <a:srgbClr val="00B0F0"/>
              </a:solidFill>
            </a:endParaRPr>
          </a:p>
        </p:txBody>
      </p:sp>
      <p:pic>
        <p:nvPicPr>
          <p:cNvPr id="4" name="Содержимое 3" descr="Долгоруков.jpg"/>
          <p:cNvPicPr>
            <a:picLocks noGrp="1" noChangeAspect="1"/>
          </p:cNvPicPr>
          <p:nvPr>
            <p:ph idx="1"/>
          </p:nvPr>
        </p:nvPicPr>
        <p:blipFill>
          <a:blip r:embed="rId2"/>
          <a:stretch>
            <a:fillRect/>
          </a:stretch>
        </p:blipFill>
        <p:spPr>
          <a:xfrm>
            <a:off x="500034" y="1214422"/>
            <a:ext cx="3929090" cy="5410200"/>
          </a:xfrm>
        </p:spPr>
      </p:pic>
      <p:sp>
        <p:nvSpPr>
          <p:cNvPr id="5" name="Прямоугольник 4"/>
          <p:cNvSpPr/>
          <p:nvPr/>
        </p:nvSpPr>
        <p:spPr>
          <a:xfrm>
            <a:off x="4571915" y="1857364"/>
            <a:ext cx="4572085" cy="954107"/>
          </a:xfrm>
          <a:prstGeom prst="rect">
            <a:avLst/>
          </a:prstGeom>
        </p:spPr>
        <p:txBody>
          <a:bodyPr wrap="none">
            <a:spAutoFit/>
          </a:bodyPr>
          <a:lstStyle/>
          <a:p>
            <a:r>
              <a:rPr lang="ru-RU" sz="28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Принимал участие в войне</a:t>
            </a:r>
          </a:p>
          <a:p>
            <a:r>
              <a:rPr lang="ru-RU" sz="28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с Японией.</a:t>
            </a:r>
            <a:endParaRPr lang="ru-RU" sz="2800" dirty="0"/>
          </a:p>
        </p:txBody>
      </p:sp>
      <p:pic>
        <p:nvPicPr>
          <p:cNvPr id="6" name="Рисунок 5"/>
          <p:cNvPicPr/>
          <p:nvPr/>
        </p:nvPicPr>
        <p:blipFill>
          <a:blip r:embed="rId3"/>
          <a:srcRect/>
          <a:stretch>
            <a:fillRect/>
          </a:stretch>
        </p:blipFill>
        <p:spPr bwMode="auto">
          <a:xfrm>
            <a:off x="5500694" y="3500438"/>
            <a:ext cx="2857520" cy="2786082"/>
          </a:xfrm>
          <a:prstGeom prst="rect">
            <a:avLst/>
          </a:prstGeom>
          <a:noFill/>
          <a:ln w="9525">
            <a:noFill/>
            <a:miter lim="800000"/>
            <a:headEnd/>
            <a:tailEnd/>
          </a:ln>
        </p:spPr>
      </p:pic>
      <p:pic>
        <p:nvPicPr>
          <p:cNvPr id="7" name="Рисунок 6"/>
          <p:cNvPicPr/>
          <p:nvPr/>
        </p:nvPicPr>
        <p:blipFill>
          <a:blip r:embed="rId3"/>
          <a:srcRect/>
          <a:stretch>
            <a:fillRect/>
          </a:stretch>
        </p:blipFill>
        <p:spPr bwMode="auto">
          <a:xfrm>
            <a:off x="5653094" y="3652838"/>
            <a:ext cx="2857520" cy="278608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1248"/>
    </mc:Choice>
    <mc:Fallback>
      <p:transition spd="slow" advTm="1124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082" y="116632"/>
            <a:ext cx="8219340" cy="1143000"/>
          </a:xfrm>
        </p:spPr>
        <p:txBody>
          <a:bodyPr>
            <a:normAutofit fontScale="90000"/>
          </a:bodyPr>
          <a:lstStyle/>
          <a:p>
            <a:pPr algn="ctr"/>
            <a:r>
              <a:rPr lang="ru-RU" b="1" i="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Селезерцев</a:t>
            </a:r>
            <a: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Николай Григорьевич</a:t>
            </a:r>
            <a:endParaRPr lang="ru-RU" i="1" dirty="0">
              <a:solidFill>
                <a:srgbClr val="00B0F0"/>
              </a:solidFill>
            </a:endParaRPr>
          </a:p>
        </p:txBody>
      </p:sp>
      <p:pic>
        <p:nvPicPr>
          <p:cNvPr id="4" name="Содержимое 3" descr="Селезерцев.jpg"/>
          <p:cNvPicPr>
            <a:picLocks noGrp="1" noChangeAspect="1"/>
          </p:cNvPicPr>
          <p:nvPr>
            <p:ph idx="1"/>
          </p:nvPr>
        </p:nvPicPr>
        <p:blipFill>
          <a:blip r:embed="rId2"/>
          <a:stretch>
            <a:fillRect/>
          </a:stretch>
        </p:blipFill>
        <p:spPr>
          <a:xfrm>
            <a:off x="285720" y="1214422"/>
            <a:ext cx="3571900" cy="5410200"/>
          </a:xfrm>
        </p:spPr>
      </p:pic>
      <p:sp>
        <p:nvSpPr>
          <p:cNvPr id="5" name="Прямоугольник 4"/>
          <p:cNvSpPr/>
          <p:nvPr/>
        </p:nvSpPr>
        <p:spPr>
          <a:xfrm>
            <a:off x="4286248" y="1571612"/>
            <a:ext cx="4572085" cy="954107"/>
          </a:xfrm>
          <a:prstGeom prst="rect">
            <a:avLst/>
          </a:prstGeom>
        </p:spPr>
        <p:txBody>
          <a:bodyPr wrap="none">
            <a:spAutoFit/>
          </a:bodyPr>
          <a:lstStyle/>
          <a:p>
            <a:pPr algn="ctr"/>
            <a:r>
              <a:rPr lang="ru-RU" sz="28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Принимал участие в войне</a:t>
            </a:r>
          </a:p>
          <a:p>
            <a:r>
              <a:rPr lang="ru-RU" sz="28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с Японией.</a:t>
            </a:r>
            <a:endParaRPr lang="ru-RU" sz="2800" dirty="0"/>
          </a:p>
        </p:txBody>
      </p:sp>
      <p:pic>
        <p:nvPicPr>
          <p:cNvPr id="6" name="Рисунок 5"/>
          <p:cNvPicPr/>
          <p:nvPr/>
        </p:nvPicPr>
        <p:blipFill>
          <a:blip r:embed="rId3"/>
          <a:srcRect/>
          <a:stretch>
            <a:fillRect/>
          </a:stretch>
        </p:blipFill>
        <p:spPr bwMode="auto">
          <a:xfrm>
            <a:off x="4857752" y="3214686"/>
            <a:ext cx="3357586" cy="278608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0579"/>
    </mc:Choice>
    <mc:Fallback>
      <p:transition spd="slow" advTm="1057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000108"/>
            <a:ext cx="7560840" cy="3886217"/>
          </a:xfrm>
        </p:spPr>
        <p:txBody>
          <a:bodyPr>
            <a:normAutofit/>
          </a:bodyPr>
          <a:lstStyle/>
          <a:p>
            <a:pPr algn="just"/>
            <a:r>
              <a:rPr lang="ru-RU" sz="2800" i="1" cap="none"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Принимал участие в войне с Японией с 9 августа 1945 года по 3  сентября 1945 года до окончания военных действий.  Награжден медалью «За победу над Японией», Юбилейными медалями.</a:t>
            </a:r>
            <a:endParaRPr lang="ru-RU" sz="2800" i="1" dirty="0">
              <a:solidFill>
                <a:srgbClr val="00B0F0"/>
              </a:solidFill>
            </a:endParaRPr>
          </a:p>
        </p:txBody>
      </p:sp>
      <p:sp>
        <p:nvSpPr>
          <p:cNvPr id="3" name="Текст 2"/>
          <p:cNvSpPr>
            <a:spLocks noGrp="1"/>
          </p:cNvSpPr>
          <p:nvPr>
            <p:ph type="body" idx="1"/>
          </p:nvPr>
        </p:nvSpPr>
        <p:spPr>
          <a:xfrm>
            <a:off x="500034" y="214290"/>
            <a:ext cx="8264844" cy="571504"/>
          </a:xfrm>
        </p:spPr>
        <p:txBody>
          <a:bodyPr>
            <a:normAutofit/>
          </a:bodyPr>
          <a:lstStyle/>
          <a:p>
            <a:pPr algn="ctr"/>
            <a:r>
              <a:rPr lang="ru-RU" sz="4300" b="1" i="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Германчук</a:t>
            </a:r>
            <a:r>
              <a:rPr lang="ru-RU" sz="43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Алексей Григорьевич</a:t>
            </a:r>
            <a:endParaRPr lang="ru-RU" sz="4300" i="1" dirty="0">
              <a:solidFill>
                <a:srgbClr val="00B0F0"/>
              </a:solidFill>
            </a:endParaRPr>
          </a:p>
        </p:txBody>
      </p:sp>
      <p:pic>
        <p:nvPicPr>
          <p:cNvPr id="5" name="Рисунок 4" descr="29.jpeg"/>
          <p:cNvPicPr>
            <a:picLocks noChangeAspect="1"/>
          </p:cNvPicPr>
          <p:nvPr/>
        </p:nvPicPr>
        <p:blipFill>
          <a:blip r:embed="rId2"/>
          <a:stretch>
            <a:fillRect/>
          </a:stretch>
        </p:blipFill>
        <p:spPr>
          <a:xfrm>
            <a:off x="5500694" y="4000504"/>
            <a:ext cx="2928958" cy="25003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113"/>
    </mc:Choice>
    <mc:Fallback>
      <p:transition spd="slow" advTm="1411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62" y="857232"/>
            <a:ext cx="3922210" cy="5214974"/>
          </a:xfrm>
        </p:spPr>
        <p:txBody>
          <a:bodyPr>
            <a:normAutofit fontScale="90000"/>
          </a:bodyPr>
          <a:lstStyle/>
          <a:p>
            <a:pPr algn="ct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Держу   в ладонях огонек</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Как символ той войны далекой,</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Где незнакомый паренек</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Закрыл собою мир жестокий.</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Он навсегда остался там,</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Чтоб мы сегодня в мире жили</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И солнце чтоб светило нам,</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Солдаты головы сложили.</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Пылай, гори, не затухай,</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Ты – Вечного огня частица!</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Забыть войну сердцам не дай!</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Забвению не дай случиться!</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Мы в 90-х родились </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И знаем о войне от дедов.</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Они четыре года шли,</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Чтоб наконец сказать: «Победа!»</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И здесь, у Вечного огня,</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Клянемся в этот день весенний,</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Что  память о военных днях</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Мы пронесем сквозь поколенья!</a:t>
            </a: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endParaRPr lang="ru-RU" sz="2000" i="1" dirty="0">
              <a:solidFill>
                <a:srgbClr val="00B0F0"/>
              </a:solidFill>
            </a:endParaRPr>
          </a:p>
        </p:txBody>
      </p:sp>
      <p:pic>
        <p:nvPicPr>
          <p:cNvPr id="3" name="Рисунок 2" descr="6.jpeg"/>
          <p:cNvPicPr>
            <a:picLocks noChangeAspect="1"/>
          </p:cNvPicPr>
          <p:nvPr/>
        </p:nvPicPr>
        <p:blipFill>
          <a:blip r:embed="rId2"/>
          <a:stretch>
            <a:fillRect/>
          </a:stretch>
        </p:blipFill>
        <p:spPr>
          <a:xfrm>
            <a:off x="0" y="0"/>
            <a:ext cx="4357686"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038"/>
    </mc:Choice>
    <mc:Fallback>
      <p:transition spd="slow" advTm="14038"/>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5083506"/>
          </a:xfrm>
        </p:spPr>
        <p:txBody>
          <a:bodyPr>
            <a:noAutofit/>
          </a:bodyPr>
          <a:lstStyle/>
          <a:p>
            <a:pPr algn="ct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Я прошел сквозь огонь,</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Сквозь бои и утраты.</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Я в кровавых сражениях насмерть стоял.</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Командиром был я</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Или просто солдатом – </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Я Россию родную  и Вас защищал.</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Молод был, стар – </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Все сейчас уж неважно…</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Хоть и плачет в дому чья-то дочь или мать.</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Но поверьте, что было</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Мне все-таки страшно!</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Смерть не страшна – страшно бой проиграть!</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Но я выиграл бой!</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(Будь он проклят трижды!)</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Чтобы солнце светило над вами всегда!</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Вы простите меня,</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Что из боя не вышел,</a:t>
            </a:r>
            <a:b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Что мне столько же лет сколько было тогда…</a:t>
            </a:r>
            <a:endParaRPr lang="ru-RU" sz="2000" i="1" dirty="0">
              <a:solidFill>
                <a:srgbClr val="00B0F0"/>
              </a:solidFill>
            </a:endParaRPr>
          </a:p>
        </p:txBody>
      </p:sp>
      <p:sp>
        <p:nvSpPr>
          <p:cNvPr id="4" name="TextBox 3"/>
          <p:cNvSpPr txBox="1"/>
          <p:nvPr/>
        </p:nvSpPr>
        <p:spPr>
          <a:xfrm>
            <a:off x="2285984" y="0"/>
            <a:ext cx="6143668" cy="646331"/>
          </a:xfrm>
          <a:prstGeom prst="rect">
            <a:avLst/>
          </a:prstGeom>
          <a:noFill/>
        </p:spPr>
        <p:txBody>
          <a:bodyPr wrap="square" rtlCol="0">
            <a:spAutoFit/>
          </a:bodyPr>
          <a:lstStyle/>
          <a:p>
            <a:pPr algn="ctr"/>
            <a:r>
              <a:rPr lang="ru-RU" sz="3600" b="1" i="1" dirty="0" smtClean="0">
                <a:solidFill>
                  <a:srgbClr val="FF0000"/>
                </a:solidFill>
              </a:rPr>
              <a:t>От имени Павших…</a:t>
            </a:r>
            <a:endParaRPr lang="ru-RU" sz="3600" b="1" i="1" dirty="0">
              <a:solidFill>
                <a:srgbClr val="FF0000"/>
              </a:solidFill>
            </a:endParaRPr>
          </a:p>
        </p:txBody>
      </p:sp>
      <p:pic>
        <p:nvPicPr>
          <p:cNvPr id="5" name="Рисунок 4" descr="5.jpeg"/>
          <p:cNvPicPr>
            <a:picLocks noChangeAspect="1"/>
          </p:cNvPicPr>
          <p:nvPr/>
        </p:nvPicPr>
        <p:blipFill>
          <a:blip r:embed="rId2"/>
          <a:stretch>
            <a:fillRect/>
          </a:stretch>
        </p:blipFill>
        <p:spPr>
          <a:xfrm>
            <a:off x="0" y="0"/>
            <a:ext cx="2500298" cy="33575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986"/>
    </mc:Choice>
    <mc:Fallback>
      <p:transition spd="slow" advTm="1498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ransition advTm="29277">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52383"/>
            <a:ext cx="9143999" cy="7053283"/>
          </a:xfrm>
          <a:prstGeom prst="rect">
            <a:avLst/>
          </a:prstGeom>
          <a:noFill/>
          <a:ln w="9525">
            <a:noFill/>
            <a:miter lim="800000"/>
            <a:headEnd/>
            <a:tailEnd/>
          </a:ln>
          <a:effectLst/>
        </p:spPr>
      </p:pic>
      <p:sp>
        <p:nvSpPr>
          <p:cNvPr id="3" name="Прямоугольник 2"/>
          <p:cNvSpPr/>
          <p:nvPr/>
        </p:nvSpPr>
        <p:spPr>
          <a:xfrm>
            <a:off x="1357290" y="1214422"/>
            <a:ext cx="6500858" cy="4154984"/>
          </a:xfrm>
          <a:prstGeom prst="rect">
            <a:avLst/>
          </a:prstGeom>
        </p:spPr>
        <p:txBody>
          <a:bodyPr wrap="square">
            <a:spAutoFit/>
          </a:bodyPr>
          <a:lstStyle/>
          <a:p>
            <a:pPr algn="just"/>
            <a:r>
              <a:rPr lang="ru-RU"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Наша презентация посвящена ветеранам Великой Отечественной Войны – представителям героического поколения, подарившего миру Великую победу, людям, вынесшим на своих плечах все тяготы  и лишения Великой Отечественной Войны, страшной войны. Их с каждым годом становится все меньше и меньше, герои уходят, оставляя для потомков святой пример героических  дел, свершенных ими в годы войны, и в послевоенные годы.</a:t>
            </a:r>
            <a:endParaRPr lang="ru-RU" sz="2400"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13711"/>
    </mc:Choice>
    <mc:Fallback>
      <p:transition spd="slow" advTm="1371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4.jpeg"/>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785786" y="1214422"/>
            <a:ext cx="7358114" cy="1323439"/>
          </a:xfrm>
          <a:prstGeom prst="rect">
            <a:avLst/>
          </a:prstGeom>
        </p:spPr>
        <p:txBody>
          <a:bodyPr wrap="square">
            <a:spAutoFit/>
          </a:bodyPr>
          <a:lstStyle/>
          <a:p>
            <a:pPr algn="ctr"/>
            <a:r>
              <a:rPr lang="ru-RU" sz="40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«Земляки-герои. Их подвиг будет жить вечно»</a:t>
            </a:r>
          </a:p>
        </p:txBody>
      </p:sp>
      <p:sp>
        <p:nvSpPr>
          <p:cNvPr id="4" name="Прямоугольник 3"/>
          <p:cNvSpPr/>
          <p:nvPr/>
        </p:nvSpPr>
        <p:spPr>
          <a:xfrm>
            <a:off x="785786" y="2857496"/>
            <a:ext cx="5857884" cy="461665"/>
          </a:xfrm>
          <a:prstGeom prst="rect">
            <a:avLst/>
          </a:prstGeom>
        </p:spPr>
        <p:txBody>
          <a:bodyPr wrap="square">
            <a:spAutoFit/>
          </a:bodyPr>
          <a:lstStyle/>
          <a:p>
            <a:endParaRPr lang="ru-RU" sz="2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
        <p:nvSpPr>
          <p:cNvPr id="5" name="TextBox 4"/>
          <p:cNvSpPr txBox="1"/>
          <p:nvPr/>
        </p:nvSpPr>
        <p:spPr>
          <a:xfrm>
            <a:off x="785786" y="4725144"/>
            <a:ext cx="4290270" cy="954107"/>
          </a:xfrm>
          <a:prstGeom prst="rect">
            <a:avLst/>
          </a:prstGeom>
          <a:noFill/>
        </p:spPr>
        <p:txBody>
          <a:bodyPr wrap="square" rtlCol="0">
            <a:spAutoFit/>
          </a:bodyPr>
          <a:lstStyle/>
          <a:p>
            <a:r>
              <a:rPr lang="ru-RU" sz="2800" dirty="0" smtClean="0">
                <a:solidFill>
                  <a:schemeClr val="bg1">
                    <a:lumMod val="95000"/>
                  </a:schemeClr>
                </a:solidFill>
              </a:rPr>
              <a:t>Дьякова Таня – 11 класс </a:t>
            </a:r>
          </a:p>
          <a:p>
            <a:r>
              <a:rPr lang="ru-RU" sz="2800" dirty="0" smtClean="0">
                <a:solidFill>
                  <a:schemeClr val="bg1">
                    <a:lumMod val="95000"/>
                  </a:schemeClr>
                </a:solidFill>
              </a:rPr>
              <a:t>Бахирева Галя – 8 класс </a:t>
            </a:r>
            <a:endParaRPr lang="ru-RU" sz="2800" dirty="0">
              <a:solidFill>
                <a:schemeClr val="bg1">
                  <a:lumMod val="9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9353"/>
    </mc:Choice>
    <mc:Fallback>
      <p:transition spd="slow" advTm="935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2694" y="15803"/>
            <a:ext cx="9143999" cy="6857999"/>
          </a:xfrm>
          <a:prstGeom prst="rect">
            <a:avLst/>
          </a:prstGeom>
          <a:noFill/>
          <a:ln w="9525">
            <a:noFill/>
            <a:miter lim="800000"/>
            <a:headEnd/>
            <a:tailEnd/>
          </a:ln>
          <a:effectLst/>
        </p:spPr>
      </p:pic>
      <p:sp>
        <p:nvSpPr>
          <p:cNvPr id="3" name="Прямоугольник 2"/>
          <p:cNvSpPr/>
          <p:nvPr/>
        </p:nvSpPr>
        <p:spPr>
          <a:xfrm>
            <a:off x="3000364" y="357166"/>
            <a:ext cx="5786478" cy="4893647"/>
          </a:xfrm>
          <a:prstGeom prst="rect">
            <a:avLst/>
          </a:prstGeom>
        </p:spPr>
        <p:txBody>
          <a:bodyPr wrap="square">
            <a:spAutoFit/>
          </a:bodyPr>
          <a:lstStyle/>
          <a:p>
            <a:pPr algn="just"/>
            <a:r>
              <a:rPr lang="ru-RU" sz="2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Невозможно забыть те великие бедствия, которые война принесла нашей стране, нашему народу. Мы знаем какой ценой была завоевана победа, и всегда будем помнить тех, кто отдал жизнь за Родину.</a:t>
            </a:r>
          </a:p>
          <a:p>
            <a:pPr algn="ctr"/>
            <a:endParaRPr lang="ru-RU" sz="2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a:p>
            <a:pPr algn="ctr"/>
            <a:endParaRPr lang="ru-RU" sz="2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a:p>
            <a:pPr algn="ctr"/>
            <a:r>
              <a:rPr lang="ru-RU" sz="2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Эта память – верьте, люди,-</a:t>
            </a:r>
          </a:p>
          <a:p>
            <a:pPr algn="ctr"/>
            <a:r>
              <a:rPr lang="ru-RU" sz="2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Всей земле нужна..</a:t>
            </a:r>
          </a:p>
          <a:p>
            <a:pPr algn="ctr"/>
            <a:r>
              <a:rPr lang="ru-RU" sz="2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Если мы войну забудем,</a:t>
            </a:r>
          </a:p>
          <a:p>
            <a:pPr algn="ctr"/>
            <a:r>
              <a:rPr lang="ru-RU" sz="2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Вновь придет война.</a:t>
            </a:r>
          </a:p>
          <a:p>
            <a:pPr algn="ctr"/>
            <a:r>
              <a:rPr lang="ru-RU" sz="2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Р. Рождественский.</a:t>
            </a:r>
            <a:endParaRPr lang="ru-RU" sz="2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advTm="11927"/>
    </mc:Choice>
    <mc:Fallback>
      <p:transition spd="slow" advTm="1192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Игнатов Степан Иванович</a:t>
            </a:r>
            <a:endParaRPr lang="ru-RU" i="1" dirty="0">
              <a:solidFill>
                <a:srgbClr val="00B0F0"/>
              </a:solidFill>
            </a:endParaRPr>
          </a:p>
        </p:txBody>
      </p:sp>
      <p:pic>
        <p:nvPicPr>
          <p:cNvPr id="4" name="Содержимое 3" descr="сканирование0037.jpg"/>
          <p:cNvPicPr>
            <a:picLocks noGrp="1" noChangeAspect="1"/>
          </p:cNvPicPr>
          <p:nvPr>
            <p:ph idx="1"/>
          </p:nvPr>
        </p:nvPicPr>
        <p:blipFill>
          <a:blip r:embed="rId2"/>
          <a:stretch>
            <a:fillRect/>
          </a:stretch>
        </p:blipFill>
        <p:spPr>
          <a:xfrm>
            <a:off x="285720" y="1214422"/>
            <a:ext cx="3929090" cy="5643578"/>
          </a:xfrm>
        </p:spPr>
      </p:pic>
      <p:sp>
        <p:nvSpPr>
          <p:cNvPr id="5" name="Прямоугольник 4"/>
          <p:cNvSpPr/>
          <p:nvPr/>
        </p:nvSpPr>
        <p:spPr>
          <a:xfrm>
            <a:off x="4286248" y="1285860"/>
            <a:ext cx="4572000" cy="4401205"/>
          </a:xfrm>
          <a:prstGeom prst="rect">
            <a:avLst/>
          </a:prstGeom>
        </p:spPr>
        <p:txBody>
          <a:bodyPr>
            <a:spAutoFit/>
          </a:bodyPr>
          <a:lstStyle/>
          <a:p>
            <a:pPr algn="just"/>
            <a:r>
              <a:rPr lang="ru-RU" sz="20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Первое боевое крещение Степан Иванович прошел под Смоленском. Было это в 1942 году. Стрелковая дивизия под натиском немецко-фашистских полчищ с боями отходила в глубь нашей территории. Бои не прекращались ни днем, ни ночью. Подразделение,  в котором служил Степан Иванович, трижды попадало в окружение, но всякий раз прорывалось к своим.  Получил награды: «Орден Красной звезды»,  медали «За боевые заслуги», «За отвагу».</a:t>
            </a:r>
            <a:endParaRPr lang="ru-RU" sz="2000" dirty="0"/>
          </a:p>
        </p:txBody>
      </p:sp>
      <p:pic>
        <p:nvPicPr>
          <p:cNvPr id="7" name="Рисунок 6"/>
          <p:cNvPicPr/>
          <p:nvPr/>
        </p:nvPicPr>
        <p:blipFill>
          <a:blip r:embed="rId3"/>
          <a:srcRect/>
          <a:stretch>
            <a:fillRect/>
          </a:stretch>
        </p:blipFill>
        <p:spPr bwMode="auto">
          <a:xfrm>
            <a:off x="7143768" y="5429240"/>
            <a:ext cx="2000232" cy="142876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4149"/>
    </mc:Choice>
    <mc:Fallback>
      <p:transition spd="slow" advTm="1414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Ланкин  Николай Степанович</a:t>
            </a:r>
            <a:endParaRPr lang="ru-RU" i="1" dirty="0">
              <a:solidFill>
                <a:srgbClr val="00B0F0"/>
              </a:solidFill>
            </a:endParaRPr>
          </a:p>
        </p:txBody>
      </p:sp>
      <p:pic>
        <p:nvPicPr>
          <p:cNvPr id="4" name="Содержимое 3" descr="сканирование0034.jpg"/>
          <p:cNvPicPr>
            <a:picLocks noGrp="1" noChangeAspect="1"/>
          </p:cNvPicPr>
          <p:nvPr>
            <p:ph idx="1"/>
          </p:nvPr>
        </p:nvPicPr>
        <p:blipFill>
          <a:blip r:embed="rId2"/>
          <a:stretch>
            <a:fillRect/>
          </a:stretch>
        </p:blipFill>
        <p:spPr>
          <a:xfrm>
            <a:off x="0" y="1357298"/>
            <a:ext cx="4286248" cy="5500702"/>
          </a:xfrm>
        </p:spPr>
      </p:pic>
      <p:sp>
        <p:nvSpPr>
          <p:cNvPr id="5" name="Прямоугольник 4"/>
          <p:cNvSpPr/>
          <p:nvPr/>
        </p:nvSpPr>
        <p:spPr>
          <a:xfrm>
            <a:off x="4572000" y="1714488"/>
            <a:ext cx="4176464" cy="3108543"/>
          </a:xfrm>
          <a:prstGeom prst="rect">
            <a:avLst/>
          </a:prstGeom>
        </p:spPr>
        <p:txBody>
          <a:bodyPr wrap="square">
            <a:spAutoFit/>
          </a:bodyPr>
          <a:lstStyle/>
          <a:p>
            <a:pPr algn="just"/>
            <a: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ru-RU" sz="28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Принимал участие в войне с Японией. Награжден медалями «Жукова», «20 лет победы», «50 лет победы», «70 лет вооруженных сил СССР» </a:t>
            </a:r>
            <a:endParaRPr lang="ru-RU" sz="2800" dirty="0"/>
          </a:p>
        </p:txBody>
      </p:sp>
      <p:pic>
        <p:nvPicPr>
          <p:cNvPr id="7" name="Рисунок 6"/>
          <p:cNvPicPr/>
          <p:nvPr/>
        </p:nvPicPr>
        <p:blipFill>
          <a:blip r:embed="rId3"/>
          <a:srcRect/>
          <a:stretch>
            <a:fillRect/>
          </a:stretch>
        </p:blipFill>
        <p:spPr bwMode="auto">
          <a:xfrm>
            <a:off x="7143768" y="5429240"/>
            <a:ext cx="2000232" cy="142876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4068"/>
    </mc:Choice>
    <mc:Fallback>
      <p:transition spd="slow" advTm="1406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Порошин Артемий Иванович</a:t>
            </a:r>
            <a:endParaRPr lang="ru-RU" i="1" dirty="0">
              <a:solidFill>
                <a:srgbClr val="00B0F0"/>
              </a:solidFill>
            </a:endParaRPr>
          </a:p>
        </p:txBody>
      </p:sp>
      <p:pic>
        <p:nvPicPr>
          <p:cNvPr id="4" name="Содержимое 3" descr="сканирование0033.jpg"/>
          <p:cNvPicPr>
            <a:picLocks noGrp="1" noChangeAspect="1"/>
          </p:cNvPicPr>
          <p:nvPr>
            <p:ph idx="1"/>
          </p:nvPr>
        </p:nvPicPr>
        <p:blipFill>
          <a:blip r:embed="rId2"/>
          <a:stretch>
            <a:fillRect/>
          </a:stretch>
        </p:blipFill>
        <p:spPr>
          <a:xfrm>
            <a:off x="214282" y="1214422"/>
            <a:ext cx="3857652" cy="5429264"/>
          </a:xfrm>
        </p:spPr>
      </p:pic>
      <p:sp>
        <p:nvSpPr>
          <p:cNvPr id="5" name="Прямоугольник 4"/>
          <p:cNvSpPr/>
          <p:nvPr/>
        </p:nvSpPr>
        <p:spPr>
          <a:xfrm>
            <a:off x="4283968" y="1357298"/>
            <a:ext cx="4431404" cy="3539430"/>
          </a:xfrm>
          <a:prstGeom prst="rect">
            <a:avLst/>
          </a:prstGeom>
        </p:spPr>
        <p:txBody>
          <a:bodyPr wrap="square">
            <a:spAutoFit/>
          </a:bodyPr>
          <a:lstStyle/>
          <a:p>
            <a:pPr algn="just"/>
            <a:r>
              <a:rPr lang="ru-RU" sz="28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 годы войны был разведчиком, защищал г. Ленинград, с боями дошел до Норвегии, получил два ранения. Имел награды: медали «За боевые заслуги», «За отвагу», Юбилейные медали.</a:t>
            </a:r>
            <a:endParaRPr lang="ru-RU" sz="2800" dirty="0"/>
          </a:p>
        </p:txBody>
      </p:sp>
      <p:pic>
        <p:nvPicPr>
          <p:cNvPr id="7" name="Рисунок 6"/>
          <p:cNvPicPr/>
          <p:nvPr/>
        </p:nvPicPr>
        <p:blipFill>
          <a:blip r:embed="rId3"/>
          <a:srcRect/>
          <a:stretch>
            <a:fillRect/>
          </a:stretch>
        </p:blipFill>
        <p:spPr bwMode="auto">
          <a:xfrm>
            <a:off x="7143768" y="5429240"/>
            <a:ext cx="2000232" cy="142876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1866"/>
    </mc:Choice>
    <mc:Fallback>
      <p:transition spd="slow" advTm="1186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1479" y="71422"/>
            <a:ext cx="7498080" cy="1143000"/>
          </a:xfrm>
        </p:spPr>
        <p:txBody>
          <a:bodyPr>
            <a:normAutofit fontScale="90000"/>
          </a:bodyPr>
          <a:lstStyle/>
          <a:p>
            <a:pPr algn="ctr"/>
            <a:r>
              <a:rPr lang="ru-RU" b="1" i="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Чечушков</a:t>
            </a:r>
            <a:r>
              <a:rPr lang="ru-RU"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Георгий Прокопьевич</a:t>
            </a:r>
            <a:endParaRPr lang="ru-RU" i="1" dirty="0">
              <a:solidFill>
                <a:srgbClr val="00B0F0"/>
              </a:solidFill>
            </a:endParaRPr>
          </a:p>
        </p:txBody>
      </p:sp>
      <p:pic>
        <p:nvPicPr>
          <p:cNvPr id="4" name="Содержимое 3" descr="сканирование0025.jpg"/>
          <p:cNvPicPr>
            <a:picLocks noGrp="1" noChangeAspect="1"/>
          </p:cNvPicPr>
          <p:nvPr>
            <p:ph idx="1"/>
          </p:nvPr>
        </p:nvPicPr>
        <p:blipFill>
          <a:blip r:embed="rId2"/>
          <a:stretch>
            <a:fillRect/>
          </a:stretch>
        </p:blipFill>
        <p:spPr>
          <a:xfrm>
            <a:off x="428596" y="1214422"/>
            <a:ext cx="3714776" cy="5357826"/>
          </a:xfrm>
        </p:spPr>
      </p:pic>
      <p:sp>
        <p:nvSpPr>
          <p:cNvPr id="5" name="Прямоугольник 4"/>
          <p:cNvSpPr/>
          <p:nvPr/>
        </p:nvSpPr>
        <p:spPr>
          <a:xfrm>
            <a:off x="4286248" y="1214422"/>
            <a:ext cx="4572000" cy="3847207"/>
          </a:xfrm>
          <a:prstGeom prst="rect">
            <a:avLst/>
          </a:prstGeom>
        </p:spPr>
        <p:txBody>
          <a:bodyPr>
            <a:spAutoFit/>
          </a:bodyPr>
          <a:lstStyle/>
          <a:p>
            <a:pPr algn="ct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 Нас четверо было,</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Мы крепко дружили,</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Мы будем и дальше </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Друг друга любить.</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Врага вместе били,</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Его победили</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А нужно – и вновь будем </a:t>
            </a:r>
            <a:r>
              <a:rPr lang="ru-RU" sz="2200" b="1" i="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p>
          <a:p>
            <a:pPr algn="ct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бить!</a:t>
            </a:r>
            <a:b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b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Эти строки сочинили друзья-моряки:  Мухин, </a:t>
            </a:r>
            <a:r>
              <a:rPr lang="ru-RU" sz="2200" b="1" i="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Урманчеев</a:t>
            </a: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ru-RU" sz="2200" b="1" i="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Чечушков</a:t>
            </a:r>
            <a:r>
              <a:rPr lang="ru-RU" sz="2200" b="1" i="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и </a:t>
            </a:r>
            <a:r>
              <a:rPr lang="ru-RU" sz="2200" b="1" i="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Баки</a:t>
            </a:r>
            <a:r>
              <a:rPr lang="ru-RU" sz="2400" b="1" i="1" dirty="0" err="1"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н</a:t>
            </a:r>
            <a:endParaRPr lang="ru-RU" sz="2400" dirty="0"/>
          </a:p>
        </p:txBody>
      </p:sp>
      <p:pic>
        <p:nvPicPr>
          <p:cNvPr id="7" name="Рисунок 6"/>
          <p:cNvPicPr/>
          <p:nvPr/>
        </p:nvPicPr>
        <p:blipFill>
          <a:blip r:embed="rId3"/>
          <a:srcRect/>
          <a:stretch>
            <a:fillRect/>
          </a:stretch>
        </p:blipFill>
        <p:spPr bwMode="auto">
          <a:xfrm>
            <a:off x="7143768" y="5429240"/>
            <a:ext cx="2000232" cy="142876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0549"/>
    </mc:Choice>
    <mc:Fallback>
      <p:transition spd="slow" advTm="10549"/>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Другая 3">
      <a:dk1>
        <a:sysClr val="windowText" lastClr="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684</TotalTime>
  <Words>867</Words>
  <Application>Microsoft Office PowerPoint</Application>
  <PresentationFormat>Экран (4:3)</PresentationFormat>
  <Paragraphs>59</Paragraphs>
  <Slides>27</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Солнцестояние</vt:lpstr>
      <vt:lpstr>Презентация PowerPoint</vt:lpstr>
      <vt:lpstr>Их осталось немного- Ветеранов войны. По военным дорогам Где-то бродят их сны. Им в дрожащие руки  Уж не взять автомат. Повзрослевшие внуки Носят званье «солдат». Их осталось немного. Тем ценнее сейчас Их согбенная старость И усталость в  очах. У того поколенья Вся судьба на излом… пусть звезда незабвенья Их согреет теплом.</vt:lpstr>
      <vt:lpstr>Презентация PowerPoint</vt:lpstr>
      <vt:lpstr>Презентация PowerPoint</vt:lpstr>
      <vt:lpstr>Презентация PowerPoint</vt:lpstr>
      <vt:lpstr>Игнатов Степан Иванович</vt:lpstr>
      <vt:lpstr>Ланкин  Николай Степанович</vt:lpstr>
      <vt:lpstr>Порошин Артемий Иванович</vt:lpstr>
      <vt:lpstr>Чечушков Георгий Прокопьевич</vt:lpstr>
      <vt:lpstr>Чуркин Виктор Федорович</vt:lpstr>
      <vt:lpstr>Гуреев Сергей Михайлович</vt:lpstr>
      <vt:lpstr> Родился и вырос в семье рабочего. С 14 лет начал трудиться, закончил 9 классов. В 1933 году был призван в армию. Служил в артиллерийском полку. На фронте Илья Александрович был наводчиком. Воинское звание-сержант. Форсировал Вислу, Одер, Буг. Освобождал города Краков и Котовицы. Окончил войну в Праге. После войны  еще 5 лет обучал военному делу молодое поколение. Как командир отличался хладнокровием. Благодаря такому качеству подбил из своего орудия несколько вражеских танков, за это получил орден славы IIIстепени.   После окончания войны трудился на родине в Северо-Енесейском районе. Затем жил в Зиминском районе и после переехал в Чунском район. Долгое время работал в Бармаконском ЛПХ. Имел награды: ордена « Славы III степени», «Отечественной войны», медали «За отвагу», « За боевые заслуги», юбилейные медали. </vt:lpstr>
      <vt:lpstr>Ноев Иван Степанович</vt:lpstr>
      <vt:lpstr>Принимал участие в боях под Москвой, под Сталинградом. Три раза  горел в танке, два раза был контужен, дошел до Германии и расписался на стенах Рейхстага. Был награжден : «Орденом за победу над Германией», « Орденом славы  III степени», «Орденом Красной звезды», «Орденом славы II степени», медалями «За освобождение Варшавы», «За взятие Берлина»,  «За победу над Германией», Юбилейными медалями «30 лет победы», «40 лет победы».</vt:lpstr>
      <vt:lpstr>Каверзин Иван Константинович</vt:lpstr>
      <vt:lpstr>Аверин Дмитрий Илларионович </vt:lpstr>
      <vt:lpstr>Еранкевич Савелий Прохорович</vt:lpstr>
      <vt:lpstr>Видякин Анатолий Федорович</vt:lpstr>
      <vt:lpstr>Кончаков Георгий Павлович</vt:lpstr>
      <vt:lpstr>Корчуганов Иван Яковлевич</vt:lpstr>
      <vt:lpstr>Поспелов Геннадий Иванович</vt:lpstr>
      <vt:lpstr>Долгоруков Сергей Филиппович</vt:lpstr>
      <vt:lpstr>Селезерцев Николай Григорьевич</vt:lpstr>
      <vt:lpstr>Принимал участие в войне с Японией с 9 августа 1945 года по 3  сентября 1945 года до окончания военных действий.  Награжден медалью «За победу над Японией», Юбилейными медалями.</vt:lpstr>
      <vt:lpstr>Держу   в ладонях огонек Как символ той войны далекой, Где незнакомый паренек Закрыл собою мир жестокий. Он навсегда остался там, Чтоб мы сегодня в мире жили И солнце чтоб светило нам, Солдаты головы сложили. Пылай, гори, не затухай, Ты – Вечного огня частица! Забыть войну сердцам не дай! Забвению не дай случиться! Мы в 90-х родились  И знаем о войне от дедов. Они четыре года шли, Чтоб наконец сказать: «Победа!» И здесь, у Вечного огня, Клянемся в этот день весенний, Что  память о военных днях Мы пронесем сквозь поколенья!  </vt:lpstr>
      <vt:lpstr>     Я прошел сквозь огонь, Сквозь бои и утраты. Я в кровавых сражениях насмерть стоял. Командиром был я Или просто солдатом –  Я Россию родную  и Вас защищал. Молод был, стар –  Все сейчас уж неважно… Хоть и плачет в дому чья-то дочь или мать. Но поверьте, что было Мне все-таки страшно! Смерть не страшна – страшно бой проиграть! Но я выиграл бой!  (Будь он проклят трижды!) Чтобы солнце светило над вами всегда! Вы простите меня, Что из боя не вышел, Что мне столько же лет сколько было тогда…</vt:lpstr>
      <vt:lpstr>Презентация PowerPoint</vt:lpstr>
    </vt:vector>
  </TitlesOfParts>
  <Company>МОУ СОШ №20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MSI</dc:creator>
  <cp:lastModifiedBy>111</cp:lastModifiedBy>
  <cp:revision>86</cp:revision>
  <dcterms:created xsi:type="dcterms:W3CDTF">2010-04-15T12:09:54Z</dcterms:created>
  <dcterms:modified xsi:type="dcterms:W3CDTF">2012-04-28T08:28:21Z</dcterms:modified>
</cp:coreProperties>
</file>